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Opening: the title is a double meaning. The audience expects a software framework talk; we start with the decision framework.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weeks in Hangzhou, two enterprise deals. The point is not the numbers — it validates that screen-automation demand is everywhere.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slide. All three judgments must be made on-site, face to face, fast. Get any one wrong and the deal either does not close or the delivery fails.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Contrarian to the FDE hiring frenzy: the first line of judgment belongs to the founder; FDEs are the replication engine for stage two.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Core message: the platform core is tiny and readable, permissions and flow control are built in, there are only ~5 concepts. Typical flow: test the skill in Claude Code or Codex, then deploy directly.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TALK @ GOOGLE · JULY 21, 2026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1828800"/>
            <a:ext cx="107899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the best framework</a:t>
            </a:r>
            <a:endParaRPr lang="en-US" sz="52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FDE work?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822960" y="46177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“Framework” has two meanings. Today we cover both.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5989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OpenOnion</a:t>
            </a:r>
            <a:pPr indent="0" marL="0">
              <a:buNone/>
            </a:pPr>
            <a:r>
              <a:rPr lang="en-US" sz="1400" dirty="0">
                <a:solidFill>
                  <a:srgbClr val="7171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openonion.ai   ·   ConnectOnion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16459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best FDE framework =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606040"/>
            <a:ext cx="10881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decision framework for the room</a:t>
            </a:r>
            <a:pPr indent="0" marL="0">
              <a:lnSpc>
                <a:spcPct val="125000"/>
              </a:lnSpc>
              <a:buNone/>
            </a:pPr>
            <a:endParaRPr lang="en-US" sz="2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7171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</a:t>
            </a:r>
            <a:endParaRPr lang="en-US" sz="2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code framework that disappears into the handover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443484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7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judgments decide whether to take the deal; two lines of code make sure you deliver it.</a:t>
            </a:r>
            <a:endParaRPr lang="en-US" sz="17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7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still takes a founder in the room — the second is already open source.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21031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 &amp; A</a:t>
            </a:r>
            <a:endParaRPr lang="en-US" sz="66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Thanks! Come take apart both frameworks — the decisions, and the code.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4434840"/>
            <a:ext cx="914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828800" y="443484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docs.connectonion.com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5001768"/>
            <a:ext cx="914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828800" y="5001768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github.com/openonion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5568696"/>
            <a:ext cx="914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5568696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openonion.ai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7171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two things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2148840"/>
            <a:ext cx="5074920" cy="3794760"/>
          </a:xfrm>
          <a:prstGeom prst="roundRect">
            <a:avLst>
              <a:gd name="adj" fmla="val 2892"/>
            </a:avLst>
          </a:prstGeom>
          <a:solidFill>
            <a:srgbClr val="0A0A0A"/>
          </a:solidFill>
          <a:ln/>
        </p:spPr>
      </p:sp>
      <p:sp>
        <p:nvSpPr>
          <p:cNvPr id="5" name="Text 3"/>
          <p:cNvSpPr/>
          <p:nvPr/>
        </p:nvSpPr>
        <p:spPr>
          <a:xfrm>
            <a:off x="1234440" y="2514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892040" y="2514600"/>
            <a:ext cx="566928" cy="566928"/>
          </a:xfrm>
          <a:prstGeom prst="ellipse">
            <a:avLst/>
          </a:prstGeom>
          <a:solidFill>
            <a:srgbClr val="18181B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5111" y="2667671"/>
            <a:ext cx="260787" cy="26078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34440" y="3154680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1234440" y="4343400"/>
            <a:ext cx="4297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deals happen.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weeks in Hangzhou, and the three judgments you must make in the room.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09360" y="2148840"/>
            <a:ext cx="5074920" cy="3794760"/>
          </a:xfrm>
          <a:prstGeom prst="roundRect">
            <a:avLst>
              <a:gd name="adj" fmla="val 2892"/>
            </a:avLst>
          </a:prstGeom>
          <a:solidFill>
            <a:srgbClr val="15803D"/>
          </a:solidFill>
          <a:ln/>
        </p:spPr>
      </p:sp>
      <p:sp>
        <p:nvSpPr>
          <p:cNvPr id="11" name="Text 8"/>
          <p:cNvSpPr/>
          <p:nvPr/>
        </p:nvSpPr>
        <p:spPr>
          <a:xfrm>
            <a:off x="6720840" y="2514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AFA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0378440" y="2514600"/>
            <a:ext cx="566928" cy="566928"/>
          </a:xfrm>
          <a:prstGeom prst="ellipse">
            <a:avLst/>
          </a:prstGeom>
          <a:solidFill>
            <a:srgbClr val="16A34A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511" y="2667671"/>
            <a:ext cx="260787" cy="26078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720840" y="3154680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</a:t>
            </a:r>
            <a:endParaRPr lang="en-US" sz="4000" dirty="0"/>
          </a:p>
        </p:txBody>
      </p:sp>
      <p:sp>
        <p:nvSpPr>
          <p:cNvPr id="15" name="Text 11"/>
          <p:cNvSpPr/>
          <p:nvPr/>
        </p:nvSpPr>
        <p:spPr>
          <a:xfrm>
            <a:off x="6720840" y="4343400"/>
            <a:ext cx="4297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F0FD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deals get delivered.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F0FD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three-week cadence, and the software framework behind it.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· SALES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first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2286000"/>
            <a:ext cx="3337560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269748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wks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170432" y="393192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ground in Hangzhou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526280" y="2286000"/>
            <a:ext cx="3337560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46320" y="269748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deals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4873752" y="393192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with enterprise customers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29600" y="2286000"/>
            <a:ext cx="3337560" cy="246888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49640" y="269748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∞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577072" y="393192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 for screen automation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22960" y="52578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181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company has people doing repetitive work on a screen. Those workflows are too long-tail and too custom for any SaaS to ever cover — so every screen workflow is a potential deal.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· SALES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Deals are won by three rapid judgments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0A0A0A"/>
          </a:solidFill>
          <a:ln/>
        </p:spPr>
      </p:sp>
      <p:sp>
        <p:nvSpPr>
          <p:cNvPr id="5" name="Shape 3"/>
          <p:cNvSpPr/>
          <p:nvPr/>
        </p:nvSpPr>
        <p:spPr>
          <a:xfrm>
            <a:off x="1188720" y="2514600"/>
            <a:ext cx="640080" cy="640080"/>
          </a:xfrm>
          <a:prstGeom prst="ellipse">
            <a:avLst/>
          </a:prstGeom>
          <a:solidFill>
            <a:srgbClr val="18181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1542" y="2687422"/>
            <a:ext cx="294437" cy="2944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520440" y="246888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188720" y="333756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this company worth it?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188720" y="4206240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customer a young, growing company?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88720" y="521208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Requires: judgment of people &amp; companies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26280" y="210312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0A0A0A"/>
          </a:solidFill>
          <a:ln/>
        </p:spPr>
      </p:sp>
      <p:sp>
        <p:nvSpPr>
          <p:cNvPr id="12" name="Shape 9"/>
          <p:cNvSpPr/>
          <p:nvPr/>
        </p:nvSpPr>
        <p:spPr>
          <a:xfrm>
            <a:off x="4892040" y="2514600"/>
            <a:ext cx="640080" cy="640080"/>
          </a:xfrm>
          <a:prstGeom prst="ellipse">
            <a:avLst/>
          </a:prstGeom>
          <a:solidFill>
            <a:srgbClr val="18181B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862" y="2687422"/>
            <a:ext cx="294437" cy="29443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223760" y="246888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4892040" y="333756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we finish in 3 weeks?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4892040" y="4206240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the ask converge to a three-week deliverable scope?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4892040" y="521208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Requires: product judgment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8229600" y="210312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0A0A0A"/>
          </a:solidFill>
          <a:ln/>
        </p:spPr>
      </p:sp>
      <p:sp>
        <p:nvSpPr>
          <p:cNvPr id="19" name="Shape 15"/>
          <p:cNvSpPr/>
          <p:nvPr/>
        </p:nvSpPr>
        <p:spPr>
          <a:xfrm>
            <a:off x="8595360" y="2514600"/>
            <a:ext cx="640080" cy="640080"/>
          </a:xfrm>
          <a:prstGeom prst="ellipse">
            <a:avLst/>
          </a:prstGeom>
          <a:solidFill>
            <a:srgbClr val="18181B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182" y="2687422"/>
            <a:ext cx="294437" cy="29443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927080" y="246888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2" name="Text 17"/>
          <p:cNvSpPr/>
          <p:nvPr/>
        </p:nvSpPr>
        <p:spPr>
          <a:xfrm>
            <a:off x="8595360" y="3337560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today’s AI do it?</a:t>
            </a:r>
            <a:endParaRPr lang="en-US" sz="1700" dirty="0"/>
          </a:p>
        </p:txBody>
      </p:sp>
      <p:sp>
        <p:nvSpPr>
          <p:cNvPr id="23" name="Text 18"/>
          <p:cNvSpPr/>
          <p:nvPr/>
        </p:nvSpPr>
        <p:spPr>
          <a:xfrm>
            <a:off x="8595360" y="4206240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current models actually meet the requirement — in production?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8595360" y="521208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Requires: technical judgment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31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· SALES · COROLLARY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1371600"/>
            <a:ext cx="10607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start, this is not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job for an FDE.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822960" y="352044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founder has to go.</a:t>
            </a:r>
            <a:endParaRPr lang="en-US" sz="3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4608576"/>
            <a:ext cx="256032" cy="2560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0160" y="4572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kinds of judgment — people, product, tech — rarely coexist in one employee</a:t>
            </a:r>
            <a:endParaRPr lang="en-US" sz="15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5175504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80160" y="513892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early deal is a product-direction decision; only the founder can make that call</a:t>
            </a:r>
            <a:endParaRPr lang="en-US" sz="15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" y="5742432"/>
            <a:ext cx="256032" cy="2560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80160" y="570585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FDE teams replicate a validated playbook — they don’t blaze the first trail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TECH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Promising three weeks takes a cadence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828800" y="2788920"/>
            <a:ext cx="7406640" cy="0"/>
          </a:xfrm>
          <a:prstGeom prst="line">
            <a:avLst/>
          </a:prstGeom>
          <a:noFill/>
          <a:ln w="25400">
            <a:solidFill>
              <a:srgbClr val="E7E5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55648" y="2514600"/>
            <a:ext cx="548640" cy="548640"/>
          </a:xfrm>
          <a:prstGeom prst="ellipse">
            <a:avLst/>
          </a:prstGeom>
          <a:solidFill>
            <a:srgbClr val="15803D"/>
          </a:solidFill>
          <a:ln/>
        </p:spPr>
      </p:sp>
      <p:sp>
        <p:nvSpPr>
          <p:cNvPr id="6" name="Text 4"/>
          <p:cNvSpPr/>
          <p:nvPr/>
        </p:nvSpPr>
        <p:spPr>
          <a:xfrm>
            <a:off x="1755648" y="2514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05840" y="33375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37033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a demo for trust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97280" y="4251960"/>
            <a:ext cx="2788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Converge the requirement on-site and ship a running minimal demo the same week.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58968" y="2514600"/>
            <a:ext cx="548640" cy="548640"/>
          </a:xfrm>
          <a:prstGeom prst="ellipse">
            <a:avLst/>
          </a:prstGeom>
          <a:solidFill>
            <a:srgbClr val="15803D"/>
          </a:solidFill>
          <a:ln/>
        </p:spPr>
      </p:sp>
      <p:sp>
        <p:nvSpPr>
          <p:cNvPr id="11" name="Text 9"/>
          <p:cNvSpPr/>
          <p:nvPr/>
        </p:nvSpPr>
        <p:spPr>
          <a:xfrm>
            <a:off x="5458968" y="2514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3375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617720" y="37033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 up real systems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800600" y="4251960"/>
            <a:ext cx="2788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the customer’s internal systems and real data. Handle the edge cases.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9162288" y="2514600"/>
            <a:ext cx="548640" cy="548640"/>
          </a:xfrm>
          <a:prstGeom prst="ellipse">
            <a:avLst/>
          </a:prstGeom>
          <a:solidFill>
            <a:srgbClr val="15803D"/>
          </a:solidFill>
          <a:ln/>
        </p:spPr>
      </p:sp>
      <p:sp>
        <p:nvSpPr>
          <p:cNvPr id="16" name="Text 14"/>
          <p:cNvSpPr/>
          <p:nvPr/>
        </p:nvSpPr>
        <p:spPr>
          <a:xfrm>
            <a:off x="9162288" y="2514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412480" y="33375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321040" y="37033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over &amp; sign off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503920" y="4251960"/>
            <a:ext cx="2788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engineers can read it, change it, and maintain it — then it’s delivered.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22960" y="58064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7171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weeks isn’t a slogan — it’s a filter. If it can’t fit the cadence, say no in the room.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TECH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ConnectOnion: a runtime platform for skills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2011680"/>
            <a:ext cx="10515600" cy="2377440"/>
          </a:xfrm>
          <a:prstGeom prst="roundRect">
            <a:avLst>
              <a:gd name="adj" fmla="val 3846"/>
            </a:avLst>
          </a:prstGeom>
          <a:solidFill>
            <a:srgbClr val="18181B"/>
          </a:solidFill>
          <a:ln w="12700">
            <a:solidFill>
              <a:srgbClr val="27272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34440" y="2331720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1A1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pip install connectonion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28803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DCFCE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</a:t>
            </a:r>
            <a:pPr indent="0" marL="0">
              <a:buNone/>
            </a:pPr>
            <a:r>
              <a:rPr lang="en-US" sz="2100" dirty="0">
                <a:solidFill>
                  <a:srgbClr val="A1A1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 </a:t>
            </a:r>
            <a:pPr indent="0" marL="0">
              <a:buNone/>
            </a:pPr>
            <a:r>
              <a:rPr lang="en-US" sz="2100" dirty="0">
                <a:solidFill>
                  <a:srgbClr val="86EF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</a:t>
            </a:r>
            <a:pPr indent="0" marL="0">
              <a:buNone/>
            </a:pPr>
            <a:r>
              <a:rPr lang="en-US" sz="2100" dirty="0">
                <a:solidFill>
                  <a:srgbClr val="A1A1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indent="0" marL="0">
              <a:buNone/>
            </a:pPr>
            <a:r>
              <a:rPr lang="en-US" sz="2100" dirty="0">
                <a:solidFill>
                  <a:srgbClr val="FDE6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"assistant"</a:t>
            </a:r>
            <a:pPr indent="0" marL="0">
              <a:buNone/>
            </a:pPr>
            <a:r>
              <a:rPr lang="en-US" sz="2100" dirty="0">
                <a:solidFill>
                  <a:srgbClr val="A1A1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tools=[my_tool])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34440" y="347472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DCFCE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</a:t>
            </a:r>
            <a:pPr indent="0" marL="0">
              <a:buNone/>
            </a:pPr>
            <a:r>
              <a:rPr lang="en-US" sz="2100" dirty="0">
                <a:solidFill>
                  <a:srgbClr val="A1A1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.input(</a:t>
            </a:r>
            <a:pPr indent="0" marL="0">
              <a:buNone/>
            </a:pPr>
            <a:r>
              <a:rPr lang="en-US" sz="2100" dirty="0">
                <a:solidFill>
                  <a:srgbClr val="FDE6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"automate this workflow"</a:t>
            </a:r>
            <a:pPr indent="0" marL="0">
              <a:buNone/>
            </a:pPr>
            <a:r>
              <a:rPr lang="en-US" sz="2100" dirty="0">
                <a:solidFill>
                  <a:srgbClr val="A1A1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22960" y="4709160"/>
            <a:ext cx="3246120" cy="566928"/>
          </a:xfrm>
          <a:prstGeom prst="roundRect">
            <a:avLst>
              <a:gd name="adj" fmla="val 50000"/>
            </a:avLst>
          </a:prstGeom>
          <a:solidFill>
            <a:srgbClr val="18181B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709160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DCFCE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write prompts + scripts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434840" y="4709160"/>
            <a:ext cx="3246120" cy="566928"/>
          </a:xfrm>
          <a:prstGeom prst="roundRect">
            <a:avLst>
              <a:gd name="adj" fmla="val 50000"/>
            </a:avLst>
          </a:prstGeom>
          <a:solidFill>
            <a:srgbClr val="18181B"/>
          </a:solidFill>
          <a:ln/>
        </p:spPr>
      </p:sp>
      <p:sp>
        <p:nvSpPr>
          <p:cNvPr id="11" name="Text 9"/>
          <p:cNvSpPr/>
          <p:nvPr/>
        </p:nvSpPr>
        <p:spPr>
          <a:xfrm>
            <a:off x="4434840" y="4709160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DCFCE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 skills, not apps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046720" y="4709160"/>
            <a:ext cx="3246120" cy="566928"/>
          </a:xfrm>
          <a:prstGeom prst="roundRect">
            <a:avLst>
              <a:gd name="adj" fmla="val 50000"/>
            </a:avLst>
          </a:prstGeom>
          <a:solidFill>
            <a:srgbClr val="18181B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0" y="4709160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DCFCE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 to running in &lt; 5 min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2960" y="5422392"/>
            <a:ext cx="3246120" cy="566928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542239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Frontend + backend built in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434840" y="5422392"/>
            <a:ext cx="3246120" cy="566928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17" name="Text 15"/>
          <p:cNvSpPr/>
          <p:nvPr/>
        </p:nvSpPr>
        <p:spPr>
          <a:xfrm>
            <a:off x="4434840" y="542239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 · browser · file system built in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046720" y="5422392"/>
            <a:ext cx="3246120" cy="566928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19" name="Text 17"/>
          <p:cNvSpPr/>
          <p:nvPr/>
        </p:nvSpPr>
        <p:spPr>
          <a:xfrm>
            <a:off x="8046720" y="542239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Model-agnostic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22960" y="626364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“easy code” — almost no code. The platform is already there; you bring the skill.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TECH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core. Straight to production.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205740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43000" y="237744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1133" y="2525573"/>
            <a:ext cx="252374" cy="2523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35000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tiny, readable core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874520" y="292608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core is genuinely small — you can read it end to end. Flow control is plain and easy to follow.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309360" y="205740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629400" y="237744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533" y="2525573"/>
            <a:ext cx="252374" cy="2523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60920" y="235000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Guardrails built in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7360920" y="292608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Permission control and the operational plumbing already exist in the platform — nothing to bolt on.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22960" y="420624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1143000" y="452628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133" y="4674413"/>
            <a:ext cx="252374" cy="25237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4520" y="449884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five core concepts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1874520" y="507492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count the ideas on one hand. Learn it in an afternoon, hand it over the same week.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309360" y="420624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629400" y="452628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533" y="4674413"/>
            <a:ext cx="252374" cy="25237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60920" y="449884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in Claude Code / Codex, then ship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7360920" y="507492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and test your skill with a coding agent, then deploy it straight onto the platform. That’s the FDE loop.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822960" y="635508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7171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Deployable as-is, usable as-is — because there is almost nothing of yours to operate.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TECH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fits FDE work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22960" y="205740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43000" y="237744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1133" y="2525573"/>
            <a:ext cx="252374" cy="2523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40487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Model-agnostic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74520" y="2898648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OpenAI, Claude, Gemini, Ollama… the customer picks the model, not you. Switching is one string.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309360" y="205740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629400" y="237744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533" y="2525573"/>
            <a:ext cx="252374" cy="2523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60920" y="240487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Readable code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360920" y="2898648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thick abstraction layers. Their engineers understand it the first time they open it — so week 3 actually works.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22960" y="420624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1143000" y="452628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133" y="4674413"/>
            <a:ext cx="252374" cy="25237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4520" y="455371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 open source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874520" y="5047488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is public on GitHub. Security review isn’t a negotiation — they just audit it.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309360" y="4206240"/>
            <a:ext cx="50749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7E5E0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629400" y="4526280"/>
            <a:ext cx="548640" cy="548640"/>
          </a:xfrm>
          <a:prstGeom prst="ellipse">
            <a:avLst/>
          </a:prstGeom>
          <a:solidFill>
            <a:srgbClr val="0A0A0A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533" y="4674413"/>
            <a:ext cx="252374" cy="25237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60920" y="455371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Multi-language SDKs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360920" y="5047488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252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/ TypeScript / Rust. Deliver in whatever stack the customer already runs.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2026-07-21T06:41:36Z</dcterms:created>
  <dcterms:modified xsi:type="dcterms:W3CDTF">2026-07-21T06:41:36Z</dcterms:modified>
</cp:coreProperties>
</file>